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59"/>
  </p:notesMasterIdLst>
  <p:sldIdLst>
    <p:sldId id="256" r:id="rId2"/>
    <p:sldId id="335" r:id="rId3"/>
    <p:sldId id="265" r:id="rId4"/>
    <p:sldId id="268" r:id="rId5"/>
    <p:sldId id="333" r:id="rId6"/>
    <p:sldId id="269" r:id="rId7"/>
    <p:sldId id="270" r:id="rId8"/>
    <p:sldId id="264" r:id="rId9"/>
    <p:sldId id="271" r:id="rId10"/>
    <p:sldId id="272" r:id="rId11"/>
    <p:sldId id="273" r:id="rId12"/>
    <p:sldId id="274" r:id="rId13"/>
    <p:sldId id="275" r:id="rId14"/>
    <p:sldId id="283" r:id="rId15"/>
    <p:sldId id="284" r:id="rId16"/>
    <p:sldId id="285" r:id="rId17"/>
    <p:sldId id="286" r:id="rId18"/>
    <p:sldId id="307" r:id="rId19"/>
    <p:sldId id="306" r:id="rId20"/>
    <p:sldId id="321" r:id="rId21"/>
    <p:sldId id="281" r:id="rId22"/>
    <p:sldId id="276" r:id="rId23"/>
    <p:sldId id="278" r:id="rId24"/>
    <p:sldId id="279" r:id="rId25"/>
    <p:sldId id="280" r:id="rId26"/>
    <p:sldId id="282" r:id="rId27"/>
    <p:sldId id="287" r:id="rId28"/>
    <p:sldId id="288" r:id="rId29"/>
    <p:sldId id="289" r:id="rId30"/>
    <p:sldId id="290" r:id="rId31"/>
    <p:sldId id="326" r:id="rId32"/>
    <p:sldId id="291" r:id="rId33"/>
    <p:sldId id="312" r:id="rId34"/>
    <p:sldId id="327" r:id="rId35"/>
    <p:sldId id="328" r:id="rId36"/>
    <p:sldId id="311" r:id="rId37"/>
    <p:sldId id="292" r:id="rId38"/>
    <p:sldId id="293" r:id="rId39"/>
    <p:sldId id="294" r:id="rId40"/>
    <p:sldId id="295" r:id="rId41"/>
    <p:sldId id="297" r:id="rId42"/>
    <p:sldId id="315" r:id="rId43"/>
    <p:sldId id="308" r:id="rId44"/>
    <p:sldId id="298" r:id="rId45"/>
    <p:sldId id="301" r:id="rId46"/>
    <p:sldId id="300" r:id="rId47"/>
    <p:sldId id="302" r:id="rId48"/>
    <p:sldId id="314" r:id="rId49"/>
    <p:sldId id="336" r:id="rId50"/>
    <p:sldId id="337" r:id="rId51"/>
    <p:sldId id="338" r:id="rId52"/>
    <p:sldId id="339" r:id="rId53"/>
    <p:sldId id="310" r:id="rId54"/>
    <p:sldId id="334" r:id="rId55"/>
    <p:sldId id="330" r:id="rId56"/>
    <p:sldId id="331" r:id="rId57"/>
    <p:sldId id="33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4"/>
    <p:restoredTop sz="96327"/>
  </p:normalViewPr>
  <p:slideViewPr>
    <p:cSldViewPr snapToGrid="0" snapToObjects="1">
      <p:cViewPr varScale="1">
        <p:scale>
          <a:sx n="154" d="100"/>
          <a:sy n="154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Sex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Fraudulent credit card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3187-1892-CB41-878A-73D95AC0A154}" type="datetimeFigureOut">
              <a:t>15.08.22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82E68-6974-2040-8C98-C05C0F158AA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225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8/15/22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8/15/22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8/15/22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27443-1739-3061-75A7-774B54F6BCB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29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31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1404731"/>
            <a:ext cx="10250800" cy="16988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>
                <a:latin typeface="Arial" panose="020B0604020202020204" pitchFamily="34" charset="0"/>
              </a:rPr>
              <a:t>Unabalanced Dataset Problem</a:t>
            </a:r>
            <a:br>
              <a:rPr lang="en-GB" sz="4667">
                <a:latin typeface="Arial" panose="020B0604020202020204" pitchFamily="34" charset="0"/>
              </a:rPr>
            </a:br>
            <a:r>
              <a:rPr lang="en-GB" sz="4667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970600" y="5267839"/>
            <a:ext cx="10250800" cy="13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933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51"/>
            <a:ext cx="1033669" cy="103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(1000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6022879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91%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74507" y="463263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782070" y="3579091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2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with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8" y="1002608"/>
            <a:ext cx="332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
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blipFill>
                <a:blip r:embed="rId3"/>
                <a:stretch>
                  <a:fillRect t="-5882" r="-13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Franklin Gothic Book" panose="020B0503020102020204" pitchFamily="34" charset="0"/>
                </a:rPr>
                <a:t>Don't forget:</a:t>
              </a:r>
              <a:endParaRPr lang="en-CH">
                <a:latin typeface="Franklin Gothic Book" panose="020B0503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541376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15" y="28281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Franklin Gothic Book" panose="020B0503020102020204" pitchFamily="34" charset="0"/>
                  </a:rPr>
                  <a:t>
</a:t>
                </a:r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blipFill>
                <a:blip r:embed="rId3"/>
                <a:stretch>
                  <a:fillRect l="-1408" t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</a:t>
                </a:r>
                <a:r>
                  <a:rPr lang="en-CH">
                    <a:latin typeface="Franklin Gothic Book" panose="020B0503020102020204" pitchFamily="34" charset="0"/>
                  </a:rPr>
                  <a:t>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blipFill>
                <a:blip r:embed="rId4"/>
                <a:stretch>
                  <a:fillRect l="-1481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blipFill>
                <a:blip r:embed="rId5"/>
                <a:stretch>
                  <a:fillRect t="-5882" r="-19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3132057"/>
            <a:ext cx="148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Don’t forget: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In case of</a:t>
                </a:r>
                <a14:m>
                  <m:oMath xmlns:m="http://schemas.openxmlformats.org/officeDocument/2006/math"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blipFill>
                <a:blip r:embed="rId11"/>
                <a:stretch>
                  <a:fillRect l="-1108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/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nly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valid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blipFill>
                <a:blip r:embed="rId13"/>
                <a:stretch>
                  <a:fillRect l="-1762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2356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738533" y="3618979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35676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76254" y="4692741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  <a:blipFill>
                <a:blip r:embed="rId3"/>
                <a:stretch>
                  <a:fillRect l="-2413" t="-16923" b="-2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559800" y="2374399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66526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  <a:blipFill>
                <a:blip r:embed="rId3"/>
                <a:stretch>
                  <a:fillRect l="-2413" t="-5195" b="-168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3805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classified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have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""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sick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blipFill>
                <a:blip r:embed="rId3"/>
                <a:stretch>
                  <a:fillRect l="-435" t="-13043" b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54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Strategies for dealing with unbalanced data sets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Type 1</a:t>
            </a:r>
            <a:r>
              <a:rPr lang="en-GB" sz="3200"/>
              <a:t> consists in the pre-processing of the data in order to restore the class balance.
</a:t>
            </a:r>
            <a:r>
              <a:rPr lang="en-GB" sz="3200" b="1" u="sng"/>
              <a:t>Type 2</a:t>
            </a:r>
            <a:r>
              <a:rPr lang="en-GB" sz="3200"/>
              <a:t> consists of modifying the algorithms themselves so that they can handle unbalanced data.
</a:t>
            </a:r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Today we will deal with type 1.</a:t>
            </a:r>
            <a:endParaRPr lang="en-CH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7A5D-B0C7-CCB5-9F80-720ABD7B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F0CE-97B1-4E32-F548-6083EBA7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>
                <a:cs typeface="Arial" panose="020B0604020202020204" pitchFamily="34" charset="0"/>
              </a:rPr>
              <a:t>Definition: Students are able to explain and recognize what an unbalanced dataset is.
Consequences: Students are able to describe the challenges associated with unbalanced datasets.
Strategies: Students are able to describe the two most important techniques for dealing with unbalanced datasets: under- and oversampling
Metrics: Students understand the most important metrics that are especially important for unbalanced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213420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Unbalanced Dataset - Solutions</a:t>
            </a:r>
            <a:endParaRPr lang="en-CH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1) Collect more data on the less represented class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2) Undersampling (subsampling) and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3) Use different metrics</a:t>
            </a:r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474883"/>
            <a:ext cx="6983868" cy="1325563"/>
          </a:xfrm>
        </p:spPr>
        <p:txBody>
          <a:bodyPr>
            <a:normAutofit fontScale="90000"/>
          </a:bodyPr>
          <a:lstStyle/>
          <a:p>
            <a:r>
              <a:rPr lang="en-GB"/>
              <a:t>Advantages and disadvantages
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670463"/>
            <a:ext cx="8121502" cy="374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have a larger data set for training
</a:t>
            </a:r>
            <a:r>
              <a:rPr lang="en-GB" sz="3200" u="sng"/>
              <a:t>Disadvantages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The model generalizes worse because it has seen very few Class 1 cases
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641138"/>
            <a:ext cx="4200479" cy="3005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582" cy="1325563"/>
          </a:xfrm>
        </p:spPr>
        <p:txBody>
          <a:bodyPr/>
          <a:lstStyle/>
          <a:p>
            <a:r>
              <a:rPr lang="en-GB"/>
              <a:t>Advantages and disadvantages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don't duplicate data</a:t>
            </a:r>
          </a:p>
          <a:p>
            <a:pPr marL="0" indent="0">
              <a:buNone/>
            </a:pPr>
            <a:r>
              <a:rPr lang="en-GB" sz="3200" u="sng"/>
              <a:t>Disadvantages:</a:t>
            </a:r>
          </a:p>
          <a:p>
            <a:pPr>
              <a:buFontTx/>
              <a:buChar char="-"/>
            </a:pPr>
            <a:r>
              <a:rPr lang="en-GB" sz="3200"/>
              <a:t>The training record is much smaller, and you lose a lot of data in class 0. </a:t>
            </a:r>
          </a:p>
          <a:p>
            <a:pPr>
              <a:buFontTx/>
              <a:buChar char="-"/>
            </a:pPr>
            <a:r>
              <a:rPr lang="en-GB" sz="3200"/>
              <a:t>It can happen that the performance of the models quickly deteriorates with small data sets.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681037"/>
            <a:ext cx="4302363" cy="3024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2"/>
            <a:ext cx="10515600" cy="1246630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 for Unbalanced Dataset Scenarios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820161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
"How many sick among all the sick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51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>
                    <a:latin typeface="Franklin Gothic Book" panose="020B0503020102020204" pitchFamily="34" charset="0"/>
                  </a:rPr>
                  <a:t>PAY ATTENTION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In the case of the perfect classifier: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AND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3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6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8" y="442524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7" y="312456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5" y="439810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602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40" y="304635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0" y="290746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108942" y="624566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6809088" y="6347123"/>
            <a:ext cx="310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WITHOUT OVERSAMPLING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Images and Neural Networks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Are neural networks smarter? Can they handle unbalanced records?
</a:t>
            </a:r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The goal is to convince you that what we've seen can happen with almost any algorithm.</a:t>
            </a:r>
            <a:endParaRPr lang="en-CH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</a:t>
            </a:r>
            <a:r>
              <a:rPr lang="en-GB"/>
              <a:t>Description</a:t>
            </a:r>
            <a:endParaRPr lang="en-CH"/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25033" y="1690688"/>
            <a:ext cx="4742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I want to develop a classifier that distinguishes the 1 from all the others.</a:t>
            </a:r>
          </a:p>
          <a:p>
            <a:endParaRPr lang="en-GB" sz="3200">
              <a:latin typeface="Franklin Gothic Book" panose="020B0503020102020204" pitchFamily="34" charset="0"/>
            </a:endParaRPr>
          </a:p>
          <a:p>
            <a:r>
              <a:rPr lang="en-GB" sz="3200" b="1">
                <a:latin typeface="Franklin Gothic Book" panose="020B0503020102020204" pitchFamily="34" charset="0"/>
              </a:rPr>
              <a:t>Number 1s</a:t>
            </a:r>
            <a:r>
              <a:rPr lang="en-GB" sz="320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>
                <a:latin typeface="Franklin Gothic Book" panose="020B0503020102020204" pitchFamily="34" charset="0"/>
              </a:rPr>
              <a:t>Number 0,2,3,4,5,6,7,8,9</a:t>
            </a:r>
            <a:r>
              <a:rPr lang="en-GB" sz="3200">
                <a:latin typeface="Franklin Gothic Book" panose="020B0503020102020204" pitchFamily="34" charset="0"/>
              </a:rPr>
              <a:t>: ca. 53258 (88.8%)</a:t>
            </a:r>
            <a:endParaRPr lang="en-CH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</a:t>
            </a:r>
            <a:r>
              <a:rPr lang="en-GB">
                <a:latin typeface="Franklin Gothic Book" panose="020B0503020102020204" pitchFamily="34" charset="0"/>
              </a:rPr>
              <a:t>Not relevant: Results of a neural network with 1 neuron with sigmoid activation function</a:t>
            </a:r>
            <a:r>
              <a:rPr lang="en-CH">
                <a:latin typeface="Franklin Gothic Book" panose="020B05030201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The ROC curve is a very important method for studying binary classification metrics.</a:t>
            </a:r>
            <a:br>
              <a:rPr lang="en-GB" sz="3200"/>
            </a:br>
            <a:r>
              <a:rPr lang="en-GB" sz="3200"/>
              <a:t>
It is used to derive the Area Under the Cruve (AUC) metric.</a:t>
            </a:r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B056-C362-DE12-AD4B-B7836B7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571B-B29B-2475-CFAD-487BDD51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 </a:t>
            </a:r>
            <a:r>
              <a:rPr lang="en-GB" b="1"/>
              <a:t>ROC curve</a:t>
            </a:r>
            <a:r>
              <a:rPr lang="en-GB"/>
              <a:t> (</a:t>
            </a:r>
            <a:r>
              <a:rPr lang="en-GB" b="1"/>
              <a:t>receiver operating characteristic curve</a:t>
            </a:r>
            <a:r>
              <a:rPr lang="en-GB"/>
              <a:t>) is a graph showing the performance of a classification model at all classification thresholds. This curve plots two parameters: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True Positive Rate (TPR)</a:t>
            </a:r>
          </a:p>
          <a:p>
            <a:r>
              <a:rPr lang="en-GB"/>
              <a:t>False Positive Rate (FPR)</a:t>
            </a:r>
          </a:p>
          <a:p>
            <a:endParaRPr lang="en-CH"/>
          </a:p>
          <a:p>
            <a:pPr marL="0" indent="0">
              <a:buNone/>
            </a:pPr>
            <a:r>
              <a:rPr lang="en-GB"/>
              <a:t>H</a:t>
            </a:r>
            <a:r>
              <a:rPr lang="en-CH"/>
              <a:t>ow can we draw the curve? A model has only one value for TPR and FPR!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639A-D6F3-02BE-95BF-F5EF4790F631}"/>
              </a:ext>
            </a:extLst>
          </p:cNvPr>
          <p:cNvSpPr txBox="1"/>
          <p:nvPr/>
        </p:nvSpPr>
        <p:spPr>
          <a:xfrm>
            <a:off x="207816" y="6488668"/>
            <a:ext cx="10328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https://developers.google.com/machine-learning/crash-course/classification/roc-and-auc</a:t>
            </a:r>
          </a:p>
        </p:txBody>
      </p:sp>
    </p:spTree>
    <p:extLst>
      <p:ext uri="{BB962C8B-B14F-4D97-AF65-F5344CB8AC3E}">
        <p14:creationId xmlns:p14="http://schemas.microsoft.com/office/powerpoint/2010/main" val="74210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GB"/>
              <a:t>Datasets in der Praxis (hospital-acquired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(II) - Derivation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Let us suppose we have a model that has, as output,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being in class 1.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input observation is classified according to the following rule</a:t>
                </a:r>
                <a:r>
                  <a:rPr lang="en-CH" baseline="30000"/>
                  <a:t>1)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With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CH"/>
                  <a:t> is a real number. Normally one chooses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CH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497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224F03-EA02-0FFB-74F5-A3F3D528AD3A}"/>
              </a:ext>
            </a:extLst>
          </p:cNvPr>
          <p:cNvSpPr txBox="1"/>
          <p:nvPr/>
        </p:nvSpPr>
        <p:spPr>
          <a:xfrm>
            <a:off x="89362" y="6423952"/>
            <a:ext cx="922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aseline="30000"/>
              <a:t>1) </a:t>
            </a:r>
            <a:r>
              <a:rPr lang="en-CH"/>
              <a:t>For the more mathematical savy of you, this is the translated H</a:t>
            </a:r>
            <a:r>
              <a:rPr lang="en-GB"/>
              <a:t>e</a:t>
            </a:r>
            <a:r>
              <a:rPr lang="en-CH"/>
              <a:t>aviside step function.</a:t>
            </a:r>
          </a:p>
        </p:txBody>
      </p:sp>
    </p:spTree>
    <p:extLst>
      <p:ext uri="{BB962C8B-B14F-4D97-AF65-F5344CB8AC3E}">
        <p14:creationId xmlns:p14="http://schemas.microsoft.com/office/powerpoint/2010/main" val="2173987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/>
          <a:lstStyle/>
          <a:p>
            <a:r>
              <a:rPr lang="en-CH"/>
              <a:t>ROC Curve (III) - Derivation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For each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one get a value of TPR</a:t>
                </a:r>
                <a14:m>
                  <m:oMath xmlns:m="http://schemas.openxmlformats.org/officeDocument/2006/math">
                    <m:r>
                      <a:rPr lang="de-CH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. 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ROC curve is obtained by plotting TPR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by varying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from 0 to 1.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  <a:blipFill>
                <a:blip r:embed="rId2"/>
                <a:stretch>
                  <a:fillRect l="-1206" t="-7534" b="-20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6" y="3518044"/>
            <a:ext cx="3769439" cy="2707551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9439" h="2707551">
                <a:moveTo>
                  <a:pt x="0" y="2707551"/>
                </a:moveTo>
                <a:cubicBezTo>
                  <a:pt x="15240" y="2427689"/>
                  <a:pt x="30480" y="2147827"/>
                  <a:pt x="116378" y="1859653"/>
                </a:cubicBezTo>
                <a:cubicBezTo>
                  <a:pt x="202276" y="1571479"/>
                  <a:pt x="278476" y="1234813"/>
                  <a:pt x="515389" y="978504"/>
                </a:cubicBezTo>
                <a:cubicBezTo>
                  <a:pt x="752302" y="722195"/>
                  <a:pt x="1054331" y="479740"/>
                  <a:pt x="1537855" y="321798"/>
                </a:cubicBezTo>
                <a:cubicBezTo>
                  <a:pt x="2021379" y="163856"/>
                  <a:pt x="3045229" y="80729"/>
                  <a:pt x="3416531" y="30853"/>
                </a:cubicBezTo>
                <a:cubicBezTo>
                  <a:pt x="3787833" y="-19023"/>
                  <a:pt x="3776749" y="1758"/>
                  <a:pt x="3765666" y="225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5" grpId="0" animBg="1"/>
      <p:bldP spid="26" grpId="0"/>
      <p:bldP spid="30" grpId="0" animBg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>
            <a:noAutofit/>
          </a:bodyPr>
          <a:lstStyle/>
          <a:p>
            <a:r>
              <a:rPr lang="en-CH" sz="3600"/>
              <a:t>ROC Curve (IV) – AUC (Area Under the Curve)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/>
                  <a:t>To get a general metric on all possible cases (or possible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), the area under the curve (indicated with A) is often given as a metric.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  <a:blipFill>
                <a:blip r:embed="rId2"/>
                <a:stretch>
                  <a:fillRect l="-1206" t="-9524" r="-2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7" y="3514065"/>
            <a:ext cx="3787946" cy="2711530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  <a:gd name="connsiteX0" fmla="*/ 0 w 3761835"/>
              <a:gd name="connsiteY0" fmla="*/ 2711530 h 2711530"/>
              <a:gd name="connsiteX1" fmla="*/ 116378 w 3761835"/>
              <a:gd name="connsiteY1" fmla="*/ 1863632 h 2711530"/>
              <a:gd name="connsiteX2" fmla="*/ 515389 w 3761835"/>
              <a:gd name="connsiteY2" fmla="*/ 982483 h 2711530"/>
              <a:gd name="connsiteX3" fmla="*/ 1537855 w 3761835"/>
              <a:gd name="connsiteY3" fmla="*/ 325777 h 2711530"/>
              <a:gd name="connsiteX4" fmla="*/ 3416531 w 3761835"/>
              <a:gd name="connsiteY4" fmla="*/ 34832 h 2711530"/>
              <a:gd name="connsiteX5" fmla="*/ 3757354 w 3761835"/>
              <a:gd name="connsiteY5" fmla="*/ 18206 h 2711530"/>
              <a:gd name="connsiteX0" fmla="*/ 0 w 3787946"/>
              <a:gd name="connsiteY0" fmla="*/ 2711530 h 2711530"/>
              <a:gd name="connsiteX1" fmla="*/ 116378 w 3787946"/>
              <a:gd name="connsiteY1" fmla="*/ 1863632 h 2711530"/>
              <a:gd name="connsiteX2" fmla="*/ 515389 w 3787946"/>
              <a:gd name="connsiteY2" fmla="*/ 982483 h 2711530"/>
              <a:gd name="connsiteX3" fmla="*/ 1537855 w 3787946"/>
              <a:gd name="connsiteY3" fmla="*/ 325777 h 2711530"/>
              <a:gd name="connsiteX4" fmla="*/ 3416531 w 3787946"/>
              <a:gd name="connsiteY4" fmla="*/ 34832 h 2711530"/>
              <a:gd name="connsiteX5" fmla="*/ 3757354 w 3787946"/>
              <a:gd name="connsiteY5" fmla="*/ 18206 h 2711530"/>
              <a:gd name="connsiteX6" fmla="*/ 3773979 w 3787946"/>
              <a:gd name="connsiteY6" fmla="*/ 27157 h 27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7946" h="2711530">
                <a:moveTo>
                  <a:pt x="0" y="2711530"/>
                </a:moveTo>
                <a:cubicBezTo>
                  <a:pt x="15240" y="2431668"/>
                  <a:pt x="30480" y="2151806"/>
                  <a:pt x="116378" y="1863632"/>
                </a:cubicBezTo>
                <a:cubicBezTo>
                  <a:pt x="202276" y="1575458"/>
                  <a:pt x="278476" y="1238792"/>
                  <a:pt x="515389" y="982483"/>
                </a:cubicBezTo>
                <a:cubicBezTo>
                  <a:pt x="752302" y="726174"/>
                  <a:pt x="1054331" y="483719"/>
                  <a:pt x="1537855" y="325777"/>
                </a:cubicBezTo>
                <a:cubicBezTo>
                  <a:pt x="2021379" y="167835"/>
                  <a:pt x="3045229" y="84708"/>
                  <a:pt x="3416531" y="34832"/>
                </a:cubicBezTo>
                <a:cubicBezTo>
                  <a:pt x="3787833" y="-15044"/>
                  <a:pt x="3768437" y="-2576"/>
                  <a:pt x="3757354" y="18206"/>
                </a:cubicBezTo>
                <a:cubicBezTo>
                  <a:pt x="3816929" y="16927"/>
                  <a:pt x="3770516" y="25292"/>
                  <a:pt x="3773979" y="2715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3E20E4-8467-298F-E08A-17A78D9E9A45}"/>
              </a:ext>
            </a:extLst>
          </p:cNvPr>
          <p:cNvSpPr txBox="1"/>
          <p:nvPr/>
        </p:nvSpPr>
        <p:spPr>
          <a:xfrm>
            <a:off x="5446617" y="4493378"/>
            <a:ext cx="755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/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14AE1-6FD5-7722-6EC1-2C8069F1DCBE}"/>
              </a:ext>
            </a:extLst>
          </p:cNvPr>
          <p:cNvCxnSpPr>
            <a:cxnSpLocks/>
          </p:cNvCxnSpPr>
          <p:nvPr/>
        </p:nvCxnSpPr>
        <p:spPr>
          <a:xfrm flipV="1">
            <a:off x="3989579" y="4082585"/>
            <a:ext cx="741243" cy="215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B80A30-A513-49F5-95E9-DF9EB5E61B68}"/>
              </a:ext>
            </a:extLst>
          </p:cNvPr>
          <p:cNvCxnSpPr>
            <a:cxnSpLocks/>
          </p:cNvCxnSpPr>
          <p:nvPr/>
        </p:nvCxnSpPr>
        <p:spPr>
          <a:xfrm flipV="1">
            <a:off x="4524683" y="3806006"/>
            <a:ext cx="847121" cy="242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18930-3901-D105-85A7-ECCEA30A4B9B}"/>
              </a:ext>
            </a:extLst>
          </p:cNvPr>
          <p:cNvCxnSpPr>
            <a:cxnSpLocks/>
          </p:cNvCxnSpPr>
          <p:nvPr/>
        </p:nvCxnSpPr>
        <p:spPr>
          <a:xfrm flipV="1">
            <a:off x="5086139" y="3684771"/>
            <a:ext cx="876935" cy="25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BAA7AA-4B42-EF57-3B9F-17A72D37A682}"/>
              </a:ext>
            </a:extLst>
          </p:cNvPr>
          <p:cNvCxnSpPr>
            <a:cxnSpLocks/>
          </p:cNvCxnSpPr>
          <p:nvPr/>
        </p:nvCxnSpPr>
        <p:spPr>
          <a:xfrm flipV="1">
            <a:off x="5647038" y="3623051"/>
            <a:ext cx="909767" cy="265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C1A59A-86D3-9A5A-0BD9-993103D4E8D9}"/>
              </a:ext>
            </a:extLst>
          </p:cNvPr>
          <p:cNvCxnSpPr>
            <a:cxnSpLocks/>
          </p:cNvCxnSpPr>
          <p:nvPr/>
        </p:nvCxnSpPr>
        <p:spPr>
          <a:xfrm flipV="1">
            <a:off x="6228927" y="3595435"/>
            <a:ext cx="917434" cy="262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A3DB6-68A5-3BBE-DB22-A701BFDB28EE}"/>
              </a:ext>
            </a:extLst>
          </p:cNvPr>
          <p:cNvCxnSpPr>
            <a:cxnSpLocks/>
          </p:cNvCxnSpPr>
          <p:nvPr/>
        </p:nvCxnSpPr>
        <p:spPr>
          <a:xfrm flipV="1">
            <a:off x="6797364" y="4296458"/>
            <a:ext cx="679551" cy="196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636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GB"/>
              <a:t>Metrics for Multi-Class Problems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Multiclass classification is the problem of classifying instances into one of three or more classes.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e.g. diabetes type I, II or "gestational". </a:t>
            </a:r>
            <a:endParaRPr lang="en-CH" sz="36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700622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/>
          </a:bodyPr>
          <a:lstStyle/>
          <a:p>
            <a:r>
              <a:rPr lang="en-GB"/>
              <a:t>Datasets in practice (Microsope images)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/>
              <a:t>Put simply, an dataset is said unbalanced when the target variable has more observations in a particular class than in the others.
</a:t>
            </a:r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77987"/>
            <a:ext cx="10515600" cy="1101196"/>
          </a:xfrm>
        </p:spPr>
        <p:txBody>
          <a:bodyPr>
            <a:normAutofit fontScale="90000"/>
          </a:bodyPr>
          <a:lstStyle/>
          <a:p>
            <a:r>
              <a:rPr lang="en-GB"/>
              <a:t>Unbalanced Dataset in Classification - Examples</a:t>
            </a:r>
            <a:endParaRPr lang="en-CH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32751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78245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Target Labels Distribution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173"/>
            <a:ext cx="10515600" cy="500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Starting situation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Dataset: 1000 inputs in Class 1 (e.g. no tumor); 10 in Class 0 (e.g. tumor)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Trained model achieved: 99% accuracy</a:t>
            </a:r>
          </a:p>
          <a:p>
            <a:pPr marL="0" indent="0">
              <a:buNone/>
            </a:pPr>
            <a:endParaRPr lang="en-GB" sz="32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Question: 
What do you think of the model? Is it good? Ultimately, it achieves 99% accuracy!
</a:t>
            </a:r>
            <a:endParaRPr lang="en-CH" sz="3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26624</TotalTime>
  <Words>2869</Words>
  <Application>Microsoft Macintosh PowerPoint</Application>
  <PresentationFormat>Widescreen</PresentationFormat>
  <Paragraphs>477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Arial</vt:lpstr>
      <vt:lpstr>Calibri</vt:lpstr>
      <vt:lpstr>Cambria Math</vt:lpstr>
      <vt:lpstr>Franklin Gothic Book</vt:lpstr>
      <vt:lpstr>Wingdings</vt:lpstr>
      <vt:lpstr>Office Theme</vt:lpstr>
      <vt:lpstr>PowerPoint Presentation</vt:lpstr>
      <vt:lpstr>Learning Goals</vt:lpstr>
      <vt:lpstr>Problem Description – Classification in Practice (binary)</vt:lpstr>
      <vt:lpstr>Problem Description – Classification in Practice (binary)</vt:lpstr>
      <vt:lpstr>Datasets in der Praxis (hospital-acquired infections)</vt:lpstr>
      <vt:lpstr>Datasets in practice (Microsope images)</vt:lpstr>
      <vt:lpstr>Unbalanced Dataset</vt:lpstr>
      <vt:lpstr>Unbalanced Dataset in Classification - Examples</vt:lpstr>
      <vt:lpstr>Quiz</vt:lpstr>
      <vt:lpstr>Unbalanced Dataset - Consequences</vt:lpstr>
      <vt:lpstr>Unbalanced Dataset - Consequences</vt:lpstr>
      <vt:lpstr>Unbalanced Dataset - Consequences</vt:lpstr>
      <vt:lpstr>Unbalanced Dataset - Consequences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Scenario</vt:lpstr>
      <vt:lpstr>Strategies for dealing with unbalanced data sets </vt:lpstr>
      <vt:lpstr>Unbalanced Dataset - Solutions</vt:lpstr>
      <vt:lpstr>Under- und Oversampling</vt:lpstr>
      <vt:lpstr>Oversampling</vt:lpstr>
      <vt:lpstr>Undersampling (random undersampling)</vt:lpstr>
      <vt:lpstr>Advantages and disadvantages
</vt:lpstr>
      <vt:lpstr>Advantages and disadvantages</vt:lpstr>
      <vt:lpstr>Oversampling</vt:lpstr>
      <vt:lpstr>Oversampling</vt:lpstr>
      <vt:lpstr>Undersampling</vt:lpstr>
      <vt:lpstr>Undersampling</vt:lpstr>
      <vt:lpstr>Metrics for Unbalanced Dataset Scenarios</vt:lpstr>
      <vt:lpstr>Metrics - Overview</vt:lpstr>
      <vt:lpstr>Confusion Matrix (binary classification)</vt:lpstr>
      <vt:lpstr>Sensitivity und Specificity</vt:lpstr>
      <vt:lpstr>Balanced Accuracy</vt:lpstr>
      <vt:lpstr>F1 Score</vt:lpstr>
      <vt:lpstr>Summary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Scenarios</vt:lpstr>
      <vt:lpstr>Real-life Scenarios</vt:lpstr>
      <vt:lpstr>Example – Images and Neural Networks</vt:lpstr>
      <vt:lpstr>Question</vt:lpstr>
      <vt:lpstr>Problem Description</vt:lpstr>
      <vt:lpstr>Confusion Matrix 1 vs. all (MNIST)</vt:lpstr>
      <vt:lpstr>Receiving Operating Curve (ROC)</vt:lpstr>
      <vt:lpstr>ROC Curve (I)</vt:lpstr>
      <vt:lpstr>ROC Curve (II) - Derivation</vt:lpstr>
      <vt:lpstr>ROC Curve (III) - Derivation</vt:lpstr>
      <vt:lpstr>ROC Curve (IV) – AUC (Area Under the Curve)</vt:lpstr>
      <vt:lpstr>Metrics for Multi-Class Problems</vt:lpstr>
      <vt:lpstr>Metrics - Overview</vt:lpstr>
      <vt:lpstr>Confusion Matrix (Multi-class classification)</vt:lpstr>
      <vt:lpstr>Quiz: Classifier is good or bad?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Umberto Michelucci</cp:lastModifiedBy>
  <cp:revision>406</cp:revision>
  <cp:lastPrinted>2022-04-11T14:30:26Z</cp:lastPrinted>
  <dcterms:created xsi:type="dcterms:W3CDTF">2022-03-17T21:53:06Z</dcterms:created>
  <dcterms:modified xsi:type="dcterms:W3CDTF">2022-08-19T11:36:30Z</dcterms:modified>
</cp:coreProperties>
</file>